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9" r:id="rId2"/>
    <p:sldId id="287" r:id="rId3"/>
    <p:sldId id="258" r:id="rId4"/>
    <p:sldId id="261" r:id="rId5"/>
    <p:sldId id="270" r:id="rId6"/>
    <p:sldId id="281" r:id="rId7"/>
    <p:sldId id="280" r:id="rId8"/>
    <p:sldId id="275" r:id="rId9"/>
    <p:sldId id="276" r:id="rId10"/>
    <p:sldId id="271" r:id="rId11"/>
    <p:sldId id="272" r:id="rId12"/>
    <p:sldId id="28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632C1-2DDC-42EB-9924-857F769DB816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9E150-6946-4008-AF97-ED78053145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212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EA931-613E-401E-93B3-8F9D49C2EB51}" type="datetimeFigureOut">
              <a:rPr lang="cs-CZ" smtClean="0"/>
              <a:pPr/>
              <a:t>11.6.2013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3AAF1-934B-4CA2-AD83-FF21B0FDE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7584" y="105273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Tento materiál byl vytvořen v rámci projektu</a:t>
            </a:r>
            <a:r>
              <a:rPr lang="cs-CZ" b="1" dirty="0"/>
              <a:t> </a:t>
            </a:r>
          </a:p>
          <a:p>
            <a:pPr algn="ctr"/>
            <a:r>
              <a:rPr lang="cs-CZ" b="1" dirty="0"/>
              <a:t>Operačního programu Vzdělávání pro konkurenceschopnost.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00000"/>
            <a:ext cx="20517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Příjemce: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ZŠ a MŠ České Velenice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Třída Čsl. legií 325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378 10 Č. Velenice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131840" y="1800000"/>
            <a:ext cx="561662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Projekt MŠMT ČR	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 PENÍZE ŠKOLÁM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Číslo projektu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CZ.1.07/1.4.00/21.2082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Název projektu školy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S počítačem to jde lépe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Klíčová aktivita</a:t>
            </a: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 III/2	Inovace a zkvalitnění výuky prostřednictvím ICT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3356992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Identifikátor DUM: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VY_32_Inovace_VI_1_06Ze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oblast: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Člověk a příroda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obor: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Zeměpis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Téma: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Zeměpis světadílů-Afrika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Ročník:	 		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6.</a:t>
            </a:r>
            <a:endParaRPr lang="cs-CZ" sz="1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465313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tss</a:t>
            </a:r>
            <a:endParaRPr lang="cs-CZ" sz="12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Tento materiál je vytvořen </a:t>
            </a:r>
            <a:r>
              <a:rPr lang="cs-CZ" sz="1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 seznámení se s dílem J. S. Bacha.</a:t>
            </a:r>
            <a:endParaRPr lang="cs-CZ" sz="12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572570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 dále, že výše uvedený materiál jsem ověřil(a) ve výuce a provedl(a) o tom zápis do TK.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ázek 2" descr="OPVK_hor_zakladni_logolink_RGB_c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8911" y="116632"/>
            <a:ext cx="4446179" cy="972000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670134" y="2714620"/>
            <a:ext cx="335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Autor: Mgr. </a:t>
            </a:r>
            <a:r>
              <a:rPr lang="cs-CZ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Stellner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Oldřich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10154" y="3018760"/>
            <a:ext cx="5357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Název materiálu: Afrika – členitost pobřeží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4643446"/>
            <a:ext cx="2643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Stručná anotace:</a:t>
            </a:r>
            <a:endParaRPr lang="cs-CZ" sz="12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0" y="4929198"/>
            <a:ext cx="9001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0" y="5000636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  Tento materiál seznamuje žáky s členitostí pobřeží Afriky. Aktivní prací s atlasem získávají informace a doplňují  je do slepé mapy, </a:t>
            </a:r>
          </a:p>
          <a:p>
            <a:r>
              <a:rPr lang="cs-CZ" sz="1200" dirty="0" smtClean="0"/>
              <a:t>  přesmyček a křížovky.</a:t>
            </a:r>
            <a:endParaRPr lang="cs-CZ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4294967295"/>
          </p:nvPr>
        </p:nvSpPr>
        <p:spPr>
          <a:xfrm>
            <a:off x="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sz="2000" dirty="0" smtClean="0"/>
              <a:t>3. Vyluštěním tajenky křížovky zjistíš název ostrova,který je znám hlavně</a:t>
            </a:r>
          </a:p>
          <a:p>
            <a:pPr>
              <a:buNone/>
            </a:pPr>
            <a:r>
              <a:rPr lang="cs-CZ" sz="2000" dirty="0" smtClean="0"/>
              <a:t>           mezi filatelisty.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928665" y="1714500"/>
          <a:ext cx="6024585" cy="4643460"/>
        </p:xfrm>
        <a:graphic>
          <a:graphicData uri="http://schemas.openxmlformats.org/drawingml/2006/table">
            <a:tbl>
              <a:tblPr/>
              <a:tblGrid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</a:tblGrid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Za čísla doplň názvy ostrovů,souostroví a poloostrovů.</a:t>
            </a:r>
            <a:endParaRPr lang="cs-CZ" sz="2000" dirty="0"/>
          </a:p>
        </p:txBody>
      </p:sp>
      <p:sp>
        <p:nvSpPr>
          <p:cNvPr id="62" name="Zástupný symbol pro obsah 6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lain"/>
            </a:pPr>
            <a:r>
              <a:rPr lang="cs-CZ" sz="2000" dirty="0" smtClean="0">
                <a:solidFill>
                  <a:srgbClr val="FF0000"/>
                </a:solidFill>
              </a:rPr>
              <a:t>Kapverdy</a:t>
            </a:r>
          </a:p>
          <a:p>
            <a:pPr marL="457200" indent="-457200">
              <a:buAutoNum type="arabicPlain" startAt="2"/>
            </a:pPr>
            <a:r>
              <a:rPr lang="cs-CZ" sz="2000" dirty="0" smtClean="0">
                <a:solidFill>
                  <a:srgbClr val="FF0000"/>
                </a:solidFill>
              </a:rPr>
              <a:t>Kanárské ostrovy</a:t>
            </a:r>
          </a:p>
          <a:p>
            <a:pPr marL="457200" indent="-457200">
              <a:buAutoNum type="arabicPlain" startAt="3"/>
            </a:pPr>
            <a:r>
              <a:rPr lang="cs-CZ" sz="2000" dirty="0" smtClean="0">
                <a:solidFill>
                  <a:srgbClr val="FF0000"/>
                </a:solidFill>
              </a:rPr>
              <a:t>Poloostrov Barka</a:t>
            </a:r>
          </a:p>
          <a:p>
            <a:pPr marL="457200" indent="-457200">
              <a:buAutoNum type="arabicPlain" startAt="4"/>
            </a:pPr>
            <a:r>
              <a:rPr lang="cs-CZ" sz="2000" dirty="0" smtClean="0">
                <a:solidFill>
                  <a:srgbClr val="FF0000"/>
                </a:solidFill>
              </a:rPr>
              <a:t>Sinajský poloostrov</a:t>
            </a:r>
          </a:p>
          <a:p>
            <a:pPr marL="457200" indent="-457200">
              <a:buAutoNum type="arabicPlain" startAt="5"/>
            </a:pPr>
            <a:r>
              <a:rPr lang="cs-CZ" sz="2000" dirty="0" smtClean="0">
                <a:solidFill>
                  <a:srgbClr val="FF0000"/>
                </a:solidFill>
              </a:rPr>
              <a:t>Somálský poloostrov</a:t>
            </a:r>
          </a:p>
          <a:p>
            <a:pPr marL="457200" indent="-457200">
              <a:buAutoNum type="arabicPlain" startAt="6"/>
            </a:pPr>
            <a:r>
              <a:rPr lang="cs-CZ" sz="2000" dirty="0" smtClean="0">
                <a:solidFill>
                  <a:srgbClr val="FF0000"/>
                </a:solidFill>
              </a:rPr>
              <a:t>Komory</a:t>
            </a:r>
          </a:p>
          <a:p>
            <a:pPr marL="457200" indent="-457200">
              <a:buAutoNum type="arabicPlain" startAt="7"/>
            </a:pPr>
            <a:r>
              <a:rPr lang="cs-CZ" sz="2000" dirty="0" smtClean="0">
                <a:solidFill>
                  <a:srgbClr val="FF0000"/>
                </a:solidFill>
              </a:rPr>
              <a:t>Seychely</a:t>
            </a:r>
          </a:p>
          <a:p>
            <a:pPr marL="457200" indent="-457200">
              <a:buAutoNum type="arabicPlain" startAt="7"/>
            </a:pPr>
            <a:r>
              <a:rPr lang="cs-CZ" sz="2000" dirty="0" smtClean="0">
                <a:solidFill>
                  <a:srgbClr val="FF0000"/>
                </a:solidFill>
              </a:rPr>
              <a:t> Mauricius</a:t>
            </a:r>
          </a:p>
          <a:p>
            <a:pPr marL="457200" indent="-457200">
              <a:buAutoNum type="arabicPlain" startAt="7"/>
            </a:pP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Reunion</a:t>
            </a:r>
            <a:endParaRPr lang="cs-CZ" sz="2000" dirty="0" smtClean="0">
              <a:solidFill>
                <a:srgbClr val="FF0000"/>
              </a:solidFill>
            </a:endParaRPr>
          </a:p>
          <a:p>
            <a:pPr marL="457200" indent="-457200">
              <a:buAutoNum type="arabicPlain" startAt="7"/>
            </a:pPr>
            <a:r>
              <a:rPr lang="cs-CZ" sz="2000" dirty="0" smtClean="0">
                <a:solidFill>
                  <a:srgbClr val="FF0000"/>
                </a:solidFill>
              </a:rPr>
              <a:t> Madagaskar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785795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Žáci pracují ve dvojicích. Pro vyhledávání informací pracují žáci se Školním atlasem světa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Práce se vydařila podle představ, studenti pracovali, jak měli.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Časová dotace je cca 25 minut.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72547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Pracovní list byl 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odpilotován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v VI.A</a:t>
            </a:r>
            <a:r>
              <a:rPr kumimoji="0" lang="cs-CZ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a to dne 21.3. 2013 dle metodického návodu, žáci pracovali se zájmem.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Použité zdroje: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14282" y="3714752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Mapy použité k tvorbě materiálu  jsou součástí programu </a:t>
            </a:r>
            <a:r>
              <a:rPr lang="cs-CZ" sz="1200" dirty="0" err="1"/>
              <a:t>Zoner</a:t>
            </a:r>
            <a:r>
              <a:rPr lang="cs-CZ" sz="1200" dirty="0"/>
              <a:t> </a:t>
            </a:r>
            <a:r>
              <a:rPr lang="cs-CZ" sz="1200" dirty="0" err="1"/>
              <a:t>Callisto,na</a:t>
            </a:r>
            <a:r>
              <a:rPr lang="cs-CZ" sz="1200" dirty="0"/>
              <a:t> který má škola licenci.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12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r>
              <a:rPr lang="cs-CZ" sz="1200" i="1" dirty="0"/>
              <a:t>Školní atlas světa</a:t>
            </a:r>
            <a:r>
              <a:rPr lang="cs-CZ" sz="1200" dirty="0"/>
              <a:t>. 1. vyd. Praha: Kartografie, 2004, 175 s. </a:t>
            </a:r>
            <a:r>
              <a:rPr lang="cs-CZ" sz="1200"/>
              <a:t>ISBN 80-701-1730-3. </a:t>
            </a:r>
            <a:endParaRPr lang="cs-CZ" sz="1200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.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42844" y="357166"/>
            <a:ext cx="6572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Metodické zhodnocení, návod:</a:t>
            </a:r>
            <a:endParaRPr lang="cs-CZ" sz="1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Afrika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Členitost pobřeží</a:t>
            </a:r>
          </a:p>
          <a:p>
            <a:r>
              <a:rPr lang="cs-CZ" dirty="0" smtClean="0"/>
              <a:t>(práce s mapou)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Afrika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1.  Členitost Afriky je …………. , protože je tam málo …………. .  ………………..  a </a:t>
            </a:r>
          </a:p>
          <a:p>
            <a:pPr>
              <a:buNone/>
            </a:pPr>
            <a:r>
              <a:rPr lang="cs-CZ" sz="2000" dirty="0" smtClean="0"/>
              <a:t>       ……………….    .</a:t>
            </a:r>
          </a:p>
          <a:p>
            <a:pPr>
              <a:buNone/>
            </a:pPr>
            <a:r>
              <a:rPr lang="cs-CZ" sz="2000" dirty="0" smtClean="0"/>
              <a:t>       a)  ostrovy       ………………..              b)  poloostrovy     …………………………</a:t>
            </a:r>
          </a:p>
          <a:p>
            <a:pPr>
              <a:buNone/>
            </a:pPr>
            <a:r>
              <a:rPr lang="cs-CZ" sz="2000" dirty="0" smtClean="0"/>
              <a:t>                                 ………………..                                              …………………………</a:t>
            </a:r>
          </a:p>
          <a:p>
            <a:pPr>
              <a:buNone/>
            </a:pPr>
            <a:r>
              <a:rPr lang="cs-CZ" sz="2000" dirty="0" smtClean="0"/>
              <a:t>                                 …………………                                             …………………………</a:t>
            </a:r>
          </a:p>
          <a:p>
            <a:pPr>
              <a:buNone/>
            </a:pPr>
            <a:r>
              <a:rPr lang="cs-CZ" sz="2000" dirty="0" smtClean="0"/>
              <a:t>                                 …………………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c)  zálivy          ………………….</a:t>
            </a:r>
          </a:p>
          <a:p>
            <a:pPr>
              <a:buNone/>
            </a:pPr>
            <a:r>
              <a:rPr lang="cs-CZ" sz="2000" dirty="0" smtClean="0"/>
              <a:t>                                 …………………..</a:t>
            </a:r>
          </a:p>
          <a:p>
            <a:pPr>
              <a:buNone/>
            </a:pPr>
            <a:r>
              <a:rPr lang="cs-CZ" sz="2000" dirty="0" smtClean="0"/>
              <a:t>                                 …………………..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4294967295"/>
          </p:nvPr>
        </p:nvSpPr>
        <p:spPr>
          <a:xfrm>
            <a:off x="0" y="642938"/>
            <a:ext cx="8229600" cy="548322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sz="2000" dirty="0" smtClean="0"/>
              <a:t>2. Přesmyčky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   FERINETE         -  …………………      (ostrov)</a:t>
            </a:r>
          </a:p>
          <a:p>
            <a:pPr>
              <a:buNone/>
            </a:pPr>
            <a:r>
              <a:rPr lang="cs-CZ" sz="2000" dirty="0" smtClean="0"/>
              <a:t>           KARBA              -  …………………      (poloostrov)</a:t>
            </a:r>
          </a:p>
          <a:p>
            <a:pPr>
              <a:buNone/>
            </a:pPr>
            <a:r>
              <a:rPr lang="cs-CZ" sz="2000" dirty="0" smtClean="0"/>
              <a:t>           RÉDU                -  …………………      (moře)</a:t>
            </a:r>
          </a:p>
          <a:p>
            <a:pPr>
              <a:buNone/>
            </a:pPr>
            <a:r>
              <a:rPr lang="cs-CZ" sz="2000" dirty="0" smtClean="0"/>
              <a:t>           RAKGASDAM   -  …………………      (ostrov)</a:t>
            </a:r>
          </a:p>
          <a:p>
            <a:pPr>
              <a:buNone/>
            </a:pPr>
            <a:r>
              <a:rPr lang="cs-CZ" sz="2000" dirty="0" smtClean="0"/>
              <a:t>           DYVERPAK        -  …………………      (souostroví)</a:t>
            </a:r>
          </a:p>
          <a:p>
            <a:pPr>
              <a:buNone/>
            </a:pPr>
            <a:r>
              <a:rPr lang="cs-CZ" sz="2000" dirty="0" smtClean="0"/>
              <a:t>           RABZINAZ         -  …………………      (ostrov)</a:t>
            </a:r>
          </a:p>
          <a:p>
            <a:pPr>
              <a:buNone/>
            </a:pPr>
            <a:r>
              <a:rPr lang="cs-CZ" sz="2000" dirty="0" smtClean="0"/>
              <a:t>           NÝLEZE              -  …………………      (mys)</a:t>
            </a:r>
          </a:p>
          <a:p>
            <a:pPr>
              <a:buNone/>
            </a:pPr>
            <a:r>
              <a:rPr lang="cs-CZ" sz="2000" dirty="0" smtClean="0"/>
              <a:t>           CHEYLYSE          -  …………………      (souostroví)</a:t>
            </a:r>
          </a:p>
          <a:p>
            <a:pPr>
              <a:buNone/>
            </a:pPr>
            <a:r>
              <a:rPr lang="cs-CZ" sz="2000" dirty="0" smtClean="0"/>
              <a:t>           KÝSNEDA           -  …………………      (záliv)</a:t>
            </a:r>
          </a:p>
          <a:p>
            <a:pPr>
              <a:buNone/>
            </a:pPr>
            <a:r>
              <a:rPr lang="cs-CZ" sz="2000" dirty="0" smtClean="0"/>
              <a:t>           ZEKÝSUS            -  …………………      (průplav)</a:t>
            </a:r>
          </a:p>
          <a:p>
            <a:pPr>
              <a:buNone/>
            </a:pPr>
            <a:r>
              <a:rPr lang="cs-CZ" sz="2000" dirty="0" smtClean="0"/>
              <a:t>  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4294967295"/>
          </p:nvPr>
        </p:nvSpPr>
        <p:spPr>
          <a:xfrm>
            <a:off x="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sz="2000" dirty="0" smtClean="0"/>
              <a:t>3. Vyluštěním tajenky křížovky zjistíš název ostrova, který je znám hlavně</a:t>
            </a:r>
          </a:p>
          <a:p>
            <a:pPr>
              <a:buNone/>
            </a:pPr>
            <a:r>
              <a:rPr lang="cs-CZ" sz="2000" dirty="0" smtClean="0"/>
              <a:t>           mezi filatelisty.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928665" y="1714500"/>
          <a:ext cx="6024585" cy="4643460"/>
        </p:xfrm>
        <a:graphic>
          <a:graphicData uri="http://schemas.openxmlformats.org/drawingml/2006/table">
            <a:tbl>
              <a:tblPr/>
              <a:tblGrid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  <a:gridCol w="401639"/>
              </a:tblGrid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59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Křížovka:</a:t>
            </a:r>
            <a:endParaRPr lang="cs-CZ" sz="1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sz="2000" dirty="0" smtClean="0"/>
              <a:t>Stát v západní Africe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Africká pánev v okolí Čadského jezera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Stát poblíž </a:t>
            </a:r>
            <a:r>
              <a:rPr lang="cs-CZ" sz="2000" dirty="0" smtClean="0"/>
              <a:t>Viktoriina </a:t>
            </a:r>
            <a:r>
              <a:rPr lang="cs-CZ" sz="2000" dirty="0" smtClean="0"/>
              <a:t>jezera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Hory na jihu Afriky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Nejdelší africká řeka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Hlavní město státu Guinea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Stát,jehož hlavním městem je </a:t>
            </a:r>
            <a:r>
              <a:rPr lang="cs-CZ" sz="2000" dirty="0" smtClean="0"/>
              <a:t>Addis </a:t>
            </a:r>
            <a:r>
              <a:rPr lang="cs-CZ" sz="2000" dirty="0" smtClean="0"/>
              <a:t>Abeba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Stát v při pobřeží Guinejského zálivu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Pohoří na severu Afriky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frikaonline.cz/image/picture/201001202301_slepa-mapa-Afrik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982335"/>
            <a:ext cx="7072362" cy="5661374"/>
          </a:xfrm>
          <a:prstGeom prst="rect">
            <a:avLst/>
          </a:prstGeom>
          <a:noFill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cs-CZ" sz="2000" dirty="0" smtClean="0"/>
              <a:t>Za čísla doplň názvy ostrovů,souostroví a poloostrovů.</a:t>
            </a:r>
            <a:endParaRPr lang="cs-CZ" sz="2000" dirty="0"/>
          </a:p>
        </p:txBody>
      </p:sp>
      <p:sp>
        <p:nvSpPr>
          <p:cNvPr id="6" name="Vývojový diagram: spojka 5"/>
          <p:cNvSpPr/>
          <p:nvPr/>
        </p:nvSpPr>
        <p:spPr>
          <a:xfrm>
            <a:off x="928662" y="1214422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ka 6"/>
          <p:cNvSpPr/>
          <p:nvPr/>
        </p:nvSpPr>
        <p:spPr>
          <a:xfrm>
            <a:off x="642910" y="2786058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" name="Vývojový diagram: spojka 7"/>
          <p:cNvSpPr/>
          <p:nvPr/>
        </p:nvSpPr>
        <p:spPr>
          <a:xfrm>
            <a:off x="6215074" y="6215082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spojka 8"/>
          <p:cNvSpPr/>
          <p:nvPr/>
        </p:nvSpPr>
        <p:spPr>
          <a:xfrm>
            <a:off x="3286116" y="785794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spojka 9"/>
          <p:cNvSpPr/>
          <p:nvPr/>
        </p:nvSpPr>
        <p:spPr>
          <a:xfrm>
            <a:off x="8001024" y="3286124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vojový diagram: spojka 11"/>
          <p:cNvSpPr/>
          <p:nvPr/>
        </p:nvSpPr>
        <p:spPr>
          <a:xfrm>
            <a:off x="8358214" y="4786322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ývojový diagram: spojka 13"/>
          <p:cNvSpPr/>
          <p:nvPr/>
        </p:nvSpPr>
        <p:spPr>
          <a:xfrm>
            <a:off x="6500826" y="4000504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ývojový diagram: spojka 14"/>
          <p:cNvSpPr/>
          <p:nvPr/>
        </p:nvSpPr>
        <p:spPr>
          <a:xfrm>
            <a:off x="8072462" y="4071942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ývojový diagram: spojka 15"/>
          <p:cNvSpPr/>
          <p:nvPr/>
        </p:nvSpPr>
        <p:spPr>
          <a:xfrm>
            <a:off x="8501090" y="6072206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6393669" y="5822173"/>
            <a:ext cx="500066" cy="2857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endCxn id="12" idx="2"/>
          </p:cNvCxnSpPr>
          <p:nvPr/>
        </p:nvCxnSpPr>
        <p:spPr>
          <a:xfrm flipV="1">
            <a:off x="7715272" y="5014922"/>
            <a:ext cx="642942" cy="3429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endCxn id="14" idx="4"/>
          </p:cNvCxnSpPr>
          <p:nvPr/>
        </p:nvCxnSpPr>
        <p:spPr>
          <a:xfrm rot="5400000" flipH="1" flipV="1">
            <a:off x="6557974" y="4614870"/>
            <a:ext cx="328618" cy="142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endCxn id="10" idx="2"/>
          </p:cNvCxnSpPr>
          <p:nvPr/>
        </p:nvCxnSpPr>
        <p:spPr>
          <a:xfrm>
            <a:off x="7072330" y="3214686"/>
            <a:ext cx="928694" cy="3000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>
            <a:endCxn id="6" idx="6"/>
          </p:cNvCxnSpPr>
          <p:nvPr/>
        </p:nvCxnSpPr>
        <p:spPr>
          <a:xfrm rot="10800000">
            <a:off x="1385862" y="1443022"/>
            <a:ext cx="828684" cy="3429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>
            <a:endCxn id="7" idx="7"/>
          </p:cNvCxnSpPr>
          <p:nvPr/>
        </p:nvCxnSpPr>
        <p:spPr>
          <a:xfrm rot="10800000" flipV="1">
            <a:off x="1033156" y="2714619"/>
            <a:ext cx="609887" cy="1383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>
            <a:endCxn id="9" idx="6"/>
          </p:cNvCxnSpPr>
          <p:nvPr/>
        </p:nvCxnSpPr>
        <p:spPr>
          <a:xfrm rot="10800000">
            <a:off x="3743316" y="1014394"/>
            <a:ext cx="1257312" cy="5572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>
            <a:endCxn id="16" idx="2"/>
          </p:cNvCxnSpPr>
          <p:nvPr/>
        </p:nvCxnSpPr>
        <p:spPr>
          <a:xfrm>
            <a:off x="7572396" y="5429264"/>
            <a:ext cx="928694" cy="871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>
            <a:endCxn id="15" idx="1"/>
          </p:cNvCxnSpPr>
          <p:nvPr/>
        </p:nvCxnSpPr>
        <p:spPr>
          <a:xfrm flipV="1">
            <a:off x="7572396" y="4138897"/>
            <a:ext cx="567021" cy="759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Vývojový diagram: spojka 48"/>
          <p:cNvSpPr/>
          <p:nvPr/>
        </p:nvSpPr>
        <p:spPr>
          <a:xfrm>
            <a:off x="8429652" y="642918"/>
            <a:ext cx="457200" cy="4572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1" name="Přímá spojovací čára 50"/>
          <p:cNvCxnSpPr>
            <a:endCxn id="49" idx="2"/>
          </p:cNvCxnSpPr>
          <p:nvPr/>
        </p:nvCxnSpPr>
        <p:spPr>
          <a:xfrm flipV="1">
            <a:off x="5929322" y="871518"/>
            <a:ext cx="2500330" cy="8429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571472" y="27860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1</a:t>
            </a:r>
            <a:endParaRPr lang="cs-CZ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928662" y="12144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3286116" y="8572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3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8429652" y="7143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4</a:t>
            </a:r>
            <a:endParaRPr lang="cs-CZ" dirty="0"/>
          </a:p>
        </p:txBody>
      </p:sp>
      <p:sp>
        <p:nvSpPr>
          <p:cNvPr id="56" name="TextovéPole 55"/>
          <p:cNvSpPr txBox="1"/>
          <p:nvPr/>
        </p:nvSpPr>
        <p:spPr>
          <a:xfrm>
            <a:off x="8001024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5</a:t>
            </a:r>
            <a:endParaRPr lang="cs-CZ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6500826" y="400050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6</a:t>
            </a:r>
            <a:endParaRPr lang="cs-CZ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8072462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7</a:t>
            </a:r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8358214" y="47863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8</a:t>
            </a:r>
            <a:endParaRPr lang="cs-CZ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8429652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9</a:t>
            </a:r>
            <a:endParaRPr lang="cs-CZ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6215074" y="62865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Řešení -Afrika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1.  Členitost Afriky je malá , protože je tam málo ostrovů , poloostrovů  a </a:t>
            </a:r>
          </a:p>
          <a:p>
            <a:pPr>
              <a:buNone/>
            </a:pPr>
            <a:r>
              <a:rPr lang="cs-CZ" sz="2000" dirty="0" smtClean="0"/>
              <a:t>       zálivů   .</a:t>
            </a:r>
          </a:p>
          <a:p>
            <a:pPr>
              <a:buNone/>
            </a:pPr>
            <a:r>
              <a:rPr lang="cs-CZ" sz="2000" dirty="0" smtClean="0"/>
              <a:t>       a)  ostrovy       </a:t>
            </a:r>
            <a:r>
              <a:rPr lang="cs-CZ" sz="2000" dirty="0" smtClean="0">
                <a:solidFill>
                  <a:srgbClr val="FF0000"/>
                </a:solidFill>
              </a:rPr>
              <a:t>Madagaskar</a:t>
            </a:r>
            <a:r>
              <a:rPr lang="cs-CZ" sz="2000" dirty="0" smtClean="0"/>
              <a:t>             b)  poloostrovy     </a:t>
            </a:r>
            <a:r>
              <a:rPr lang="cs-CZ" sz="2000" dirty="0" smtClean="0">
                <a:solidFill>
                  <a:srgbClr val="FF0000"/>
                </a:solidFill>
              </a:rPr>
              <a:t>Somálský</a:t>
            </a:r>
          </a:p>
          <a:p>
            <a:pPr>
              <a:buNone/>
            </a:pPr>
            <a:r>
              <a:rPr lang="cs-CZ" sz="2000" dirty="0" smtClean="0"/>
              <a:t>                                </a:t>
            </a:r>
            <a:r>
              <a:rPr lang="cs-CZ" sz="2000" dirty="0" smtClean="0">
                <a:solidFill>
                  <a:srgbClr val="FF0000"/>
                </a:solidFill>
              </a:rPr>
              <a:t> Kanárské                                                   Barka</a:t>
            </a:r>
          </a:p>
          <a:p>
            <a:pPr>
              <a:buNone/>
            </a:pPr>
            <a:r>
              <a:rPr lang="cs-CZ" sz="2000" dirty="0" smtClean="0"/>
              <a:t>                                 </a:t>
            </a:r>
            <a:r>
              <a:rPr lang="cs-CZ" sz="2000" dirty="0" smtClean="0">
                <a:solidFill>
                  <a:srgbClr val="FF0000"/>
                </a:solidFill>
              </a:rPr>
              <a:t>Kapverdy</a:t>
            </a:r>
            <a:r>
              <a:rPr lang="cs-CZ" sz="2000" dirty="0" smtClean="0"/>
              <a:t>                                                   </a:t>
            </a:r>
            <a:r>
              <a:rPr lang="cs-CZ" sz="2000" dirty="0" smtClean="0">
                <a:solidFill>
                  <a:srgbClr val="FF0000"/>
                </a:solidFill>
              </a:rPr>
              <a:t>Sinajský</a:t>
            </a:r>
          </a:p>
          <a:p>
            <a:pPr>
              <a:buNone/>
            </a:pPr>
            <a:r>
              <a:rPr lang="cs-CZ" sz="2000" dirty="0" smtClean="0"/>
              <a:t>                                 </a:t>
            </a:r>
            <a:r>
              <a:rPr lang="cs-CZ" sz="2000" dirty="0" smtClean="0">
                <a:solidFill>
                  <a:srgbClr val="FF0000"/>
                </a:solidFill>
              </a:rPr>
              <a:t>Seychely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c)  zálivy          </a:t>
            </a:r>
            <a:r>
              <a:rPr lang="cs-CZ" sz="2000" dirty="0" smtClean="0">
                <a:solidFill>
                  <a:srgbClr val="FF0000"/>
                </a:solidFill>
              </a:rPr>
              <a:t>Adenský</a:t>
            </a:r>
          </a:p>
          <a:p>
            <a:pPr>
              <a:buNone/>
            </a:pPr>
            <a:r>
              <a:rPr lang="cs-CZ" sz="2000" dirty="0" smtClean="0"/>
              <a:t>                                 </a:t>
            </a:r>
            <a:r>
              <a:rPr lang="cs-CZ" sz="2000" dirty="0" smtClean="0">
                <a:solidFill>
                  <a:srgbClr val="FF0000"/>
                </a:solidFill>
              </a:rPr>
              <a:t>Guinejský</a:t>
            </a:r>
          </a:p>
          <a:p>
            <a:pPr>
              <a:buNone/>
            </a:pPr>
            <a:r>
              <a:rPr lang="cs-CZ" sz="2000" dirty="0" smtClean="0"/>
              <a:t>                                 </a:t>
            </a:r>
            <a:r>
              <a:rPr lang="cs-CZ" sz="2000" dirty="0" err="1" smtClean="0">
                <a:solidFill>
                  <a:srgbClr val="FF0000"/>
                </a:solidFill>
              </a:rPr>
              <a:t>Gábeský</a:t>
            </a:r>
            <a:endParaRPr lang="cs-CZ" sz="20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4294967295"/>
          </p:nvPr>
        </p:nvSpPr>
        <p:spPr>
          <a:xfrm>
            <a:off x="0" y="642938"/>
            <a:ext cx="8229600" cy="548322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sz="2000" dirty="0" smtClean="0"/>
              <a:t>2. Přesmyčky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   FERINETE         -  </a:t>
            </a:r>
            <a:r>
              <a:rPr lang="cs-CZ" sz="2000" dirty="0" err="1" smtClean="0">
                <a:solidFill>
                  <a:srgbClr val="FF0000"/>
                </a:solidFill>
              </a:rPr>
              <a:t>Tenerife</a:t>
            </a:r>
            <a:r>
              <a:rPr lang="cs-CZ" sz="2000" dirty="0" smtClean="0"/>
              <a:t>         (ostrov)</a:t>
            </a:r>
          </a:p>
          <a:p>
            <a:pPr>
              <a:buNone/>
            </a:pPr>
            <a:r>
              <a:rPr lang="cs-CZ" sz="2000" dirty="0" smtClean="0"/>
              <a:t>           KARBA              -  </a:t>
            </a:r>
            <a:r>
              <a:rPr lang="cs-CZ" sz="2000" dirty="0" smtClean="0">
                <a:solidFill>
                  <a:srgbClr val="FF0000"/>
                </a:solidFill>
              </a:rPr>
              <a:t>Barka</a:t>
            </a:r>
            <a:r>
              <a:rPr lang="cs-CZ" sz="2000" dirty="0" smtClean="0"/>
              <a:t>              (poloostrov)</a:t>
            </a:r>
          </a:p>
          <a:p>
            <a:pPr>
              <a:buNone/>
            </a:pPr>
            <a:r>
              <a:rPr lang="cs-CZ" sz="2000" dirty="0" smtClean="0"/>
              <a:t>           RÉDU                -  </a:t>
            </a:r>
            <a:r>
              <a:rPr lang="cs-CZ" sz="2000" dirty="0" smtClean="0">
                <a:solidFill>
                  <a:srgbClr val="FF0000"/>
                </a:solidFill>
              </a:rPr>
              <a:t>Rudé </a:t>
            </a:r>
            <a:r>
              <a:rPr lang="cs-CZ" sz="2000" dirty="0" smtClean="0"/>
              <a:t>              (moře)</a:t>
            </a:r>
          </a:p>
          <a:p>
            <a:pPr>
              <a:buNone/>
            </a:pPr>
            <a:r>
              <a:rPr lang="cs-CZ" sz="2000" dirty="0" smtClean="0"/>
              <a:t>           RAKGASDAM   -  </a:t>
            </a:r>
            <a:r>
              <a:rPr lang="cs-CZ" sz="2000" dirty="0" smtClean="0">
                <a:solidFill>
                  <a:srgbClr val="FF0000"/>
                </a:solidFill>
              </a:rPr>
              <a:t>Madagaskar</a:t>
            </a:r>
            <a:r>
              <a:rPr lang="cs-CZ" sz="2000" dirty="0" smtClean="0"/>
              <a:t>  (ostrov)</a:t>
            </a:r>
          </a:p>
          <a:p>
            <a:pPr>
              <a:buNone/>
            </a:pPr>
            <a:r>
              <a:rPr lang="cs-CZ" sz="2000" dirty="0" smtClean="0"/>
              <a:t>           DYVERPAK        -  </a:t>
            </a:r>
            <a:r>
              <a:rPr lang="cs-CZ" sz="2000" dirty="0" smtClean="0">
                <a:solidFill>
                  <a:srgbClr val="FF0000"/>
                </a:solidFill>
              </a:rPr>
              <a:t>Kapverdy</a:t>
            </a:r>
            <a:r>
              <a:rPr lang="cs-CZ" sz="2000" dirty="0" smtClean="0"/>
              <a:t>       (souostroví)</a:t>
            </a:r>
          </a:p>
          <a:p>
            <a:pPr>
              <a:buNone/>
            </a:pPr>
            <a:r>
              <a:rPr lang="cs-CZ" sz="2000" dirty="0" smtClean="0"/>
              <a:t>           RABZINAZ         -  </a:t>
            </a:r>
            <a:r>
              <a:rPr lang="cs-CZ" sz="2000" dirty="0" smtClean="0">
                <a:solidFill>
                  <a:srgbClr val="FF0000"/>
                </a:solidFill>
              </a:rPr>
              <a:t>Zanzibar</a:t>
            </a:r>
            <a:r>
              <a:rPr lang="cs-CZ" sz="2000" dirty="0" smtClean="0"/>
              <a:t>        (ostrov)</a:t>
            </a:r>
          </a:p>
          <a:p>
            <a:pPr>
              <a:buNone/>
            </a:pPr>
            <a:r>
              <a:rPr lang="cs-CZ" sz="2000" dirty="0" smtClean="0"/>
              <a:t>           NÝLEZE              -  </a:t>
            </a:r>
            <a:r>
              <a:rPr lang="cs-CZ" sz="2000" dirty="0" smtClean="0">
                <a:solidFill>
                  <a:srgbClr val="FF0000"/>
                </a:solidFill>
              </a:rPr>
              <a:t>Zelený</a:t>
            </a:r>
            <a:r>
              <a:rPr lang="cs-CZ" sz="2000" dirty="0" smtClean="0"/>
              <a:t>            (mys)</a:t>
            </a:r>
          </a:p>
          <a:p>
            <a:pPr>
              <a:buNone/>
            </a:pPr>
            <a:r>
              <a:rPr lang="cs-CZ" sz="2000" dirty="0" smtClean="0"/>
              <a:t>           CHEYLYSE          -  </a:t>
            </a:r>
            <a:r>
              <a:rPr lang="cs-CZ" sz="2000" dirty="0" smtClean="0">
                <a:solidFill>
                  <a:srgbClr val="FF0000"/>
                </a:solidFill>
              </a:rPr>
              <a:t>Seychely </a:t>
            </a:r>
            <a:r>
              <a:rPr lang="cs-CZ" sz="2000" dirty="0" smtClean="0"/>
              <a:t>       (souostroví)</a:t>
            </a:r>
          </a:p>
          <a:p>
            <a:pPr>
              <a:buNone/>
            </a:pPr>
            <a:r>
              <a:rPr lang="cs-CZ" sz="2000" dirty="0" smtClean="0"/>
              <a:t>           KÝSNEDA           -  </a:t>
            </a:r>
            <a:r>
              <a:rPr lang="cs-CZ" sz="2000" dirty="0" smtClean="0">
                <a:solidFill>
                  <a:srgbClr val="FF0000"/>
                </a:solidFill>
              </a:rPr>
              <a:t>Adenský </a:t>
            </a:r>
            <a:r>
              <a:rPr lang="cs-CZ" sz="2000" dirty="0" smtClean="0"/>
              <a:t>       (záliv)</a:t>
            </a:r>
          </a:p>
          <a:p>
            <a:pPr>
              <a:buNone/>
            </a:pPr>
            <a:r>
              <a:rPr lang="cs-CZ" sz="2000" dirty="0" smtClean="0"/>
              <a:t>           ZEKÝSUS            -  </a:t>
            </a:r>
            <a:r>
              <a:rPr lang="cs-CZ" sz="2000" dirty="0" smtClean="0">
                <a:solidFill>
                  <a:srgbClr val="FF0000"/>
                </a:solidFill>
              </a:rPr>
              <a:t>Suezský</a:t>
            </a:r>
            <a:r>
              <a:rPr lang="cs-CZ" sz="2000" dirty="0" smtClean="0"/>
              <a:t>         (průplav)</a:t>
            </a:r>
          </a:p>
          <a:p>
            <a:pPr>
              <a:buNone/>
            </a:pPr>
            <a:r>
              <a:rPr lang="cs-CZ" sz="2000" dirty="0" smtClean="0"/>
              <a:t>      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750</Words>
  <Application>Microsoft Office PowerPoint</Application>
  <PresentationFormat>Předvádění na obrazovce (4:3)</PresentationFormat>
  <Paragraphs>194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Prezentace aplikace PowerPoint</vt:lpstr>
      <vt:lpstr>Afrika</vt:lpstr>
      <vt:lpstr>Afrika</vt:lpstr>
      <vt:lpstr>Prezentace aplikace PowerPoint</vt:lpstr>
      <vt:lpstr>Prezentace aplikace PowerPoint</vt:lpstr>
      <vt:lpstr>Křížovka:</vt:lpstr>
      <vt:lpstr>Za čísla doplň názvy ostrovů,souostroví a poloostrovů.</vt:lpstr>
      <vt:lpstr>Řešení -Afrika</vt:lpstr>
      <vt:lpstr>Prezentace aplikace PowerPoint</vt:lpstr>
      <vt:lpstr>Prezentace aplikace PowerPoint</vt:lpstr>
      <vt:lpstr>Za čísla doplň názvy ostrovů,souostroví a poloostrovů.</vt:lpstr>
      <vt:lpstr>Prezentace aplikace PowerPoint</vt:lpstr>
    </vt:vector>
  </TitlesOfParts>
  <Company>Olda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Olda</dc:creator>
  <cp:lastModifiedBy>Stellner O.</cp:lastModifiedBy>
  <cp:revision>44</cp:revision>
  <dcterms:created xsi:type="dcterms:W3CDTF">2013-04-05T16:02:32Z</dcterms:created>
  <dcterms:modified xsi:type="dcterms:W3CDTF">2013-06-11T09:48:25Z</dcterms:modified>
</cp:coreProperties>
</file>